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19" r:id="rId2"/>
    <p:sldId id="332" r:id="rId3"/>
    <p:sldId id="326" r:id="rId4"/>
    <p:sldId id="294" r:id="rId5"/>
    <p:sldId id="343" r:id="rId6"/>
    <p:sldId id="297" r:id="rId7"/>
    <p:sldId id="299" r:id="rId8"/>
    <p:sldId id="300" r:id="rId9"/>
    <p:sldId id="301" r:id="rId10"/>
    <p:sldId id="28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D5122-0DD9-481B-B5BD-3CBDDF074C26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3A20B-E0E3-43E1-AE0A-7560F4AD027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41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01469" y="6429437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" y="238072"/>
            <a:ext cx="1569348" cy="88429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5861" y="1219263"/>
            <a:ext cx="293739" cy="56387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1686131" y="0"/>
            <a:ext cx="325055" cy="123251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/>
          <p:cNvCxnSpPr/>
          <p:nvPr/>
        </p:nvCxnSpPr>
        <p:spPr>
          <a:xfrm>
            <a:off x="315861" y="1201187"/>
            <a:ext cx="11695325" cy="31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524000" y="6083232"/>
            <a:ext cx="10487186" cy="13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524001" y="6093804"/>
            <a:ext cx="9650268" cy="2341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695206" y="6053305"/>
            <a:ext cx="1723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</a:rPr>
              <a:t>Santiago - Chile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6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18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838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275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799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875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580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79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023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BFBCFE-15CA-40C6-9FF7-F25A8E521C00}" type="datetimeFigureOut">
              <a:rPr lang="es-CL" smtClean="0"/>
              <a:t>24-08-2022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E2CF9-68E5-48F9-AB95-5EE9271FD1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941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4" y="238072"/>
            <a:ext cx="1569348" cy="88429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15861" y="1219263"/>
            <a:ext cx="293739" cy="56387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686131" y="0"/>
            <a:ext cx="325055" cy="123251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315861" y="1201187"/>
            <a:ext cx="11695325" cy="31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1524000" y="6083232"/>
            <a:ext cx="10487186" cy="138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11020392" y="6083232"/>
            <a:ext cx="999707" cy="6880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número de diapositiva 11"/>
          <p:cNvSpPr txBox="1">
            <a:spLocks/>
          </p:cNvSpPr>
          <p:nvPr/>
        </p:nvSpPr>
        <p:spPr>
          <a:xfrm>
            <a:off x="11020392" y="6412916"/>
            <a:ext cx="846874" cy="216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509D37-DD54-4D72-A571-DF56E28ED020}" type="slidenum">
              <a:rPr lang="es-ES" sz="18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‹Nº›</a:t>
            </a:fld>
            <a:endParaRPr lang="es-ES" sz="1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24001" y="6093804"/>
            <a:ext cx="9650268" cy="2341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5695206" y="6053305"/>
            <a:ext cx="1723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solidFill>
                  <a:schemeClr val="bg1"/>
                </a:solidFill>
              </a:rPr>
              <a:t>Santiago - Chile</a:t>
            </a: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fenaedup.cl/" TargetMode="External"/><Relationship Id="rId7" Type="http://schemas.openxmlformats.org/officeDocument/2006/relationships/image" Target="../media/image18.jpeg"/><Relationship Id="rId2" Type="http://schemas.openxmlformats.org/officeDocument/2006/relationships/hyperlink" Target="mailto:anface@Gmai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FENAEDUP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id.cl/concursos/concurso/?id=296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tgradosudesantiago.cl/magister-en-gerencia-y-politicas-publica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INFO@ANEF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0"/>
          <p:cNvSpPr>
            <a:spLocks noGrp="1" noChangeArrowheads="1"/>
          </p:cNvSpPr>
          <p:nvPr>
            <p:ph type="title"/>
          </p:nvPr>
        </p:nvSpPr>
        <p:spPr>
          <a:xfrm>
            <a:off x="1204686" y="190195"/>
            <a:ext cx="9506857" cy="7148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Biblioteca Mineduc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23" name="Rectángulo 22"/>
          <p:cNvSpPr/>
          <p:nvPr/>
        </p:nvSpPr>
        <p:spPr>
          <a:xfrm rot="16200000">
            <a:off x="-1824511" y="3835046"/>
            <a:ext cx="5522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Sede Santiago Centro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2 Marcador de texto"/>
          <p:cNvSpPr txBox="1">
            <a:spLocks/>
          </p:cNvSpPr>
          <p:nvPr/>
        </p:nvSpPr>
        <p:spPr>
          <a:xfrm>
            <a:off x="1198442" y="1316259"/>
            <a:ext cx="5734904" cy="4269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•"/>
              <a:defRPr/>
            </a:pPr>
            <a:r>
              <a:rPr lang="es-CL" altLang="es-CL" sz="1800" dirty="0">
                <a:solidFill>
                  <a:schemeClr val="tx2"/>
                </a:solidFill>
              </a:rPr>
              <a:t>SALA DE ESTUDIOS DONDE PUEDES LEER Y WI-FI PARA QUE PUEDAS NAVEGAR POR INTERNET.</a:t>
            </a:r>
          </a:p>
          <a:p>
            <a:pPr marL="285750" indent="-285750" algn="just">
              <a:buFontTx/>
              <a:buChar char="•"/>
              <a:defRPr/>
            </a:pPr>
            <a:r>
              <a:rPr lang="es-CL" altLang="es-CL" sz="1800" dirty="0">
                <a:solidFill>
                  <a:schemeClr val="tx2"/>
                </a:solidFill>
              </a:rPr>
              <a:t>PUEDES LLEVAR HASTA 3 LIBROS AL MISMO TIEMPO Y SU DEVOLUCIÓN DEBE SER ANTES DE 14 DIAS HÁBILES.</a:t>
            </a:r>
          </a:p>
          <a:p>
            <a:pPr marL="285750" indent="-285750" algn="just">
              <a:buFontTx/>
              <a:buChar char="•"/>
              <a:defRPr/>
            </a:pPr>
            <a:r>
              <a:rPr lang="es-CL" altLang="es-CL" sz="1800" dirty="0">
                <a:solidFill>
                  <a:schemeClr val="tx2"/>
                </a:solidFill>
              </a:rPr>
              <a:t>LA RENOVACIÓN ES CON 5 DIAS HÁBILES INFORMANDO POR CORREO ELECTRÓNICO, TELÉFONO O FACEBOOK.</a:t>
            </a:r>
          </a:p>
          <a:p>
            <a:pPr marL="285750" indent="-285750" algn="just">
              <a:buFontTx/>
              <a:buChar char="•"/>
              <a:defRPr/>
            </a:pPr>
            <a:r>
              <a:rPr lang="es-CL" altLang="es-CL" sz="1800" dirty="0">
                <a:solidFill>
                  <a:schemeClr val="tx2"/>
                </a:solidFill>
              </a:rPr>
              <a:t>POR CADA LIBRO ATRAZADO SE COBRARÁ UNA MULTA DE $100 PESOS DIARIOS</a:t>
            </a:r>
            <a:r>
              <a:rPr lang="es-CL" altLang="es-CL" sz="1800" dirty="0" smtClean="0">
                <a:solidFill>
                  <a:schemeClr val="tx2"/>
                </a:solidFill>
              </a:rPr>
              <a:t>.</a:t>
            </a:r>
            <a:endParaRPr lang="es-CL" altLang="es-CL" sz="1800" dirty="0">
              <a:solidFill>
                <a:schemeClr val="tx2"/>
              </a:solidFill>
            </a:endParaRPr>
          </a:p>
        </p:txBody>
      </p:sp>
      <p:pic>
        <p:nvPicPr>
          <p:cNvPr id="1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38" y="1316259"/>
            <a:ext cx="4333591" cy="463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527" y="1335313"/>
            <a:ext cx="933907" cy="98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2"/>
          <p:cNvSpPr>
            <a:spLocks noChangeArrowheads="1"/>
          </p:cNvSpPr>
          <p:nvPr/>
        </p:nvSpPr>
        <p:spPr bwMode="auto">
          <a:xfrm>
            <a:off x="1465711" y="5058628"/>
            <a:ext cx="89555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UY" altLang="es-CL" u="sng" dirty="0">
                <a:latin typeface="Arial" panose="020B0604020202020204" pitchFamily="34" charset="0"/>
              </a:rPr>
              <a:t>Correo </a:t>
            </a:r>
            <a:r>
              <a:rPr lang="es-UY" altLang="es-CL" u="sng" dirty="0" smtClean="0">
                <a:latin typeface="Arial" panose="020B0604020202020204" pitchFamily="34" charset="0"/>
              </a:rPr>
              <a:t>Electrónico </a:t>
            </a:r>
            <a:r>
              <a:rPr lang="es-UY" altLang="es-CL" u="sng" dirty="0">
                <a:latin typeface="Arial" panose="020B0604020202020204" pitchFamily="34" charset="0"/>
              </a:rPr>
              <a:t>CONSULTAS: </a:t>
            </a:r>
            <a:r>
              <a:rPr lang="es-UY" altLang="es-CL" b="1" dirty="0" smtClean="0">
                <a:solidFill>
                  <a:srgbClr val="C00000"/>
                </a:solidFill>
                <a:latin typeface="Arial" panose="020B0604020202020204" pitchFamily="34" charset="0"/>
                <a:hlinkClick r:id="rId2"/>
              </a:rPr>
              <a:t>anface@agenciaeducacion.cl</a:t>
            </a:r>
            <a:endParaRPr lang="es-UY" altLang="es-CL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s-UY" altLang="es-CL" u="sng" dirty="0" smtClean="0">
                <a:latin typeface="Arial" panose="020B0604020202020204" pitchFamily="34" charset="0"/>
              </a:rPr>
              <a:t>Web: </a:t>
            </a:r>
            <a:r>
              <a:rPr lang="es-UY" altLang="es-CL" b="1" u="sng" dirty="0" smtClean="0">
                <a:latin typeface="Arial" panose="020B0604020202020204" pitchFamily="34" charset="0"/>
                <a:hlinkClick r:id="rId3"/>
              </a:rPr>
              <a:t>www.</a:t>
            </a:r>
            <a:r>
              <a:rPr lang="es-UY" altLang="es-CL" b="1" dirty="0" smtClean="0">
                <a:solidFill>
                  <a:srgbClr val="C00000"/>
                </a:solidFill>
                <a:latin typeface="Arial" panose="020B0604020202020204" pitchFamily="34" charset="0"/>
                <a:hlinkClick r:id="rId3"/>
              </a:rPr>
              <a:t>fenaedup.cl</a:t>
            </a:r>
            <a:endParaRPr lang="es-UY" altLang="es-CL" b="1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s-UY" altLang="es-CL" u="sng" dirty="0" smtClean="0">
                <a:latin typeface="Arial" panose="020B0604020202020204" pitchFamily="34" charset="0"/>
              </a:rPr>
              <a:t>Director de Convenios y apoyo a Capacitación y Estudio</a:t>
            </a:r>
            <a:r>
              <a:rPr lang="es-UY" altLang="es-CL" dirty="0" smtClean="0">
                <a:latin typeface="Arial" panose="020B0604020202020204" pitchFamily="34" charset="0"/>
              </a:rPr>
              <a:t>: </a:t>
            </a:r>
            <a:r>
              <a:rPr lang="es-UY" altLang="es-CL" b="1" dirty="0" smtClean="0">
                <a:latin typeface="Arial" panose="020B0604020202020204" pitchFamily="34" charset="0"/>
              </a:rPr>
              <a:t>Jorge Bozo Godoy</a:t>
            </a:r>
            <a:endParaRPr lang="es-ES" altLang="es-CL" b="1" dirty="0">
              <a:latin typeface="Arial" panose="020B060402020202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1655545" y="218182"/>
            <a:ext cx="9971076" cy="9753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 smtClean="0">
                <a:solidFill>
                  <a:schemeClr val="bg1"/>
                </a:solidFill>
                <a:latin typeface="Bebas Neue" panose="020B0606020202050201" pitchFamily="34" charset="0"/>
              </a:rPr>
              <a:t>Federación Nacional de Trabajadores Públicos de la Educación</a:t>
            </a:r>
            <a:endParaRPr lang="es-CL" sz="3200" b="1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26" y="3731414"/>
            <a:ext cx="1095856" cy="10958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050" y="3980788"/>
            <a:ext cx="1580099" cy="6712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60" y="3817734"/>
            <a:ext cx="816190" cy="9216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48" y="3656037"/>
            <a:ext cx="1090820" cy="9544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39" y="3731414"/>
            <a:ext cx="1220698" cy="9517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1542836"/>
            <a:ext cx="4136178" cy="21911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27" y="3753948"/>
            <a:ext cx="872401" cy="9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0"/>
          <p:cNvSpPr>
            <a:spLocks noGrp="1" noChangeArrowheads="1"/>
          </p:cNvSpPr>
          <p:nvPr>
            <p:ph type="title"/>
          </p:nvPr>
        </p:nvSpPr>
        <p:spPr>
          <a:xfrm>
            <a:off x="1500042" y="232243"/>
            <a:ext cx="8613471" cy="7148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Universidad Mayor 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26" name="Rectángulo 25"/>
          <p:cNvSpPr/>
          <p:nvPr/>
        </p:nvSpPr>
        <p:spPr>
          <a:xfrm rot="16200000">
            <a:off x="-1014628" y="3383723"/>
            <a:ext cx="386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28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r>
            <a:r>
              <a:rPr lang="es-CL" altLang="es-CL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0% De Descuento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35" y="1598819"/>
            <a:ext cx="3504665" cy="44359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54" y="1598819"/>
            <a:ext cx="3484274" cy="44100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42" y="1598819"/>
            <a:ext cx="3111963" cy="44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"/>
          <p:cNvSpPr>
            <a:spLocks noGrp="1" noChangeArrowheads="1"/>
          </p:cNvSpPr>
          <p:nvPr>
            <p:ph type="title"/>
          </p:nvPr>
        </p:nvSpPr>
        <p:spPr>
          <a:xfrm>
            <a:off x="1684571" y="0"/>
            <a:ext cx="9114057" cy="7148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</a:t>
            </a:r>
            <a:r>
              <a:rPr lang="es-UY" altLang="es-CL" sz="4000" b="1" dirty="0">
                <a:solidFill>
                  <a:srgbClr val="C00000"/>
                </a:solidFill>
                <a:latin typeface="Gotham Black" pitchFamily="50" charset="0"/>
              </a:rPr>
              <a:t>C</a:t>
            </a: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olaboración ASFUNCO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"/>
          </p:nvPr>
        </p:nvSpPr>
        <p:spPr>
          <a:xfrm>
            <a:off x="5268686" y="6360918"/>
            <a:ext cx="5733143" cy="373628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CL" sz="2000" b="1" dirty="0" smtClean="0"/>
              <a:t>CORREO CONTACTO:</a:t>
            </a:r>
            <a:r>
              <a:rPr lang="es-CL" sz="2000" dirty="0"/>
              <a:t> </a:t>
            </a:r>
            <a:r>
              <a:rPr lang="es-CL" sz="2000" dirty="0" smtClean="0">
                <a:hlinkClick r:id="rId2"/>
              </a:rPr>
              <a:t>FENAEDUP@GMAIL.COM</a:t>
            </a:r>
            <a:endParaRPr lang="es-CL" sz="2000" dirty="0" smtClean="0"/>
          </a:p>
          <a:p>
            <a:pPr marL="0" indent="0">
              <a:buNone/>
              <a:defRPr/>
            </a:pPr>
            <a:endParaRPr lang="es-MX" sz="2000" dirty="0"/>
          </a:p>
        </p:txBody>
      </p:sp>
      <p:sp>
        <p:nvSpPr>
          <p:cNvPr id="11" name="Rectángulo 10"/>
          <p:cNvSpPr/>
          <p:nvPr/>
        </p:nvSpPr>
        <p:spPr>
          <a:xfrm>
            <a:off x="1378856" y="1426691"/>
            <a:ext cx="5515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Magister para Funcionarios Públicos </a:t>
            </a:r>
          </a:p>
          <a:p>
            <a:pPr algn="ctr"/>
            <a:r>
              <a:rPr lang="es-CL" altLang="es-CL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(Charla informativa marzo de cada año)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269" y="3334907"/>
            <a:ext cx="1904602" cy="14849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33" y="1362957"/>
            <a:ext cx="4963467" cy="39439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983868" y="5621459"/>
            <a:ext cx="5373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hlinkClick r:id="rId5"/>
              </a:rPr>
              <a:t>https://www.anid.cl/concursos/concurso/?</a:t>
            </a:r>
            <a:r>
              <a:rPr lang="es-ES" sz="2000" dirty="0" smtClean="0">
                <a:hlinkClick r:id="rId5"/>
              </a:rPr>
              <a:t>id=296</a:t>
            </a:r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429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020550" cy="71487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Magister USACH </a:t>
            </a:r>
            <a:b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</a:b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(ANEF)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07656" y="4913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Pide tú Certificado de Descuento a tu Directorio Regional o Nacional</a:t>
            </a:r>
            <a:endParaRPr lang="es-CL" alt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/>
          <p:cNvSpPr/>
          <p:nvPr/>
        </p:nvSpPr>
        <p:spPr>
          <a:xfrm rot="16200000">
            <a:off x="-741707" y="3363293"/>
            <a:ext cx="3869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altLang="es-CL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50% De Descuento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64" y="136545"/>
            <a:ext cx="907350" cy="907350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39" y="1497570"/>
            <a:ext cx="8773749" cy="2467319"/>
          </a:xfrm>
        </p:spPr>
      </p:pic>
    </p:spTree>
    <p:extLst>
      <p:ext uri="{BB962C8B-B14F-4D97-AF65-F5344CB8AC3E}">
        <p14:creationId xmlns:p14="http://schemas.microsoft.com/office/powerpoint/2010/main" val="41365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44" y="1226231"/>
            <a:ext cx="5896798" cy="4172532"/>
          </a:xfrm>
        </p:spPr>
      </p:pic>
      <p:sp>
        <p:nvSpPr>
          <p:cNvPr id="5" name="Rectángulo 4"/>
          <p:cNvSpPr/>
          <p:nvPr/>
        </p:nvSpPr>
        <p:spPr>
          <a:xfrm>
            <a:off x="1549400" y="5587449"/>
            <a:ext cx="10294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https://www.postgradosudesantiago.cl/magister-en-gerencia-y-politicas-publicas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6" name="Rectangle 110"/>
          <p:cNvSpPr txBox="1">
            <a:spLocks noChangeArrowheads="1"/>
          </p:cNvSpPr>
          <p:nvPr/>
        </p:nvSpPr>
        <p:spPr>
          <a:xfrm>
            <a:off x="1654628" y="417016"/>
            <a:ext cx="9985829" cy="7148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Magister USACH (ANEF)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50" y="2361500"/>
            <a:ext cx="1745550" cy="174555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95944" y="6422466"/>
            <a:ext cx="7434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0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SOLO 5 CUPOS ANUALES</a:t>
            </a:r>
            <a:endParaRPr lang="es-CL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0"/>
          <p:cNvSpPr>
            <a:spLocks noGrp="1" noChangeArrowheads="1"/>
          </p:cNvSpPr>
          <p:nvPr>
            <p:ph type="title"/>
          </p:nvPr>
        </p:nvSpPr>
        <p:spPr>
          <a:xfrm>
            <a:off x="1799999" y="0"/>
            <a:ext cx="9535658" cy="7148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Universidad </a:t>
            </a:r>
            <a:r>
              <a:rPr lang="es-UY" altLang="es-CL" sz="4000" b="1" dirty="0">
                <a:solidFill>
                  <a:srgbClr val="C00000"/>
                </a:solidFill>
                <a:latin typeface="Gotham Black" pitchFamily="50" charset="0"/>
              </a:rPr>
              <a:t>– Instituto </a:t>
            </a: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- (</a:t>
            </a:r>
            <a:r>
              <a:rPr lang="es-UY" altLang="es-CL" sz="4000" b="1" dirty="0">
                <a:solidFill>
                  <a:srgbClr val="C00000"/>
                </a:solidFill>
                <a:latin typeface="Gotham Black" pitchFamily="50" charset="0"/>
              </a:rPr>
              <a:t>ANEF)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17537" y="3738400"/>
            <a:ext cx="3569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altLang="es-CL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15% a un 20% De Descuento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17537" y="5095888"/>
            <a:ext cx="31321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Pide tú Certificado de Descuento a tu Directorio Regional o Nacional</a:t>
            </a:r>
            <a:endParaRPr lang="es-CL" alt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2 Marcador de contenid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07" y="1436914"/>
            <a:ext cx="7298552" cy="458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686" y="1546754"/>
            <a:ext cx="1745550" cy="17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"/>
          <p:cNvSpPr>
            <a:spLocks noGrp="1" noChangeArrowheads="1"/>
          </p:cNvSpPr>
          <p:nvPr>
            <p:ph type="title"/>
          </p:nvPr>
        </p:nvSpPr>
        <p:spPr>
          <a:xfrm>
            <a:off x="1842017" y="0"/>
            <a:ext cx="9580727" cy="7148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Universidad </a:t>
            </a:r>
            <a:r>
              <a:rPr lang="es-UY" altLang="es-CL" sz="4000" b="1" dirty="0">
                <a:solidFill>
                  <a:srgbClr val="C00000"/>
                </a:solidFill>
                <a:latin typeface="Gotham Black" pitchFamily="50" charset="0"/>
              </a:rPr>
              <a:t>– Instituto - (ANEF)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pic>
        <p:nvPicPr>
          <p:cNvPr id="12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6" y="1273782"/>
            <a:ext cx="7471228" cy="4764715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59040" y="3981369"/>
            <a:ext cx="31924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15% a un 25% De Descuento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03022" y="5086139"/>
            <a:ext cx="313213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Pide tú Certificado de Descuento a tu Directorio Regional o Nacional</a:t>
            </a:r>
            <a:endParaRPr lang="es-CL" alt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16" y="1529912"/>
            <a:ext cx="1745550" cy="17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0"/>
          <p:cNvSpPr>
            <a:spLocks noGrp="1" noChangeArrowheads="1"/>
          </p:cNvSpPr>
          <p:nvPr>
            <p:ph type="title"/>
          </p:nvPr>
        </p:nvSpPr>
        <p:spPr>
          <a:xfrm>
            <a:off x="1749651" y="49351"/>
            <a:ext cx="9629549" cy="7148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UY" altLang="es-CL" sz="4000" b="1" dirty="0" smtClean="0">
                <a:solidFill>
                  <a:srgbClr val="C00000"/>
                </a:solidFill>
                <a:latin typeface="Gotham Black" pitchFamily="50" charset="0"/>
              </a:rPr>
              <a:t>Convenio Universidad </a:t>
            </a:r>
            <a:r>
              <a:rPr lang="es-UY" altLang="es-CL" sz="4000" b="1" dirty="0">
                <a:solidFill>
                  <a:srgbClr val="C00000"/>
                </a:solidFill>
                <a:latin typeface="Gotham Black" pitchFamily="50" charset="0"/>
              </a:rPr>
              <a:t>– Instituto - (ANEF)</a:t>
            </a:r>
            <a:endParaRPr lang="es-ES" altLang="es-CL" sz="40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pic>
        <p:nvPicPr>
          <p:cNvPr id="12" name="2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6" y="1404058"/>
            <a:ext cx="7389504" cy="463940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94756" y="3944058"/>
            <a:ext cx="2931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15% a un 20% De Descuento</a:t>
            </a:r>
            <a:endParaRPr lang="es-C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02235" y="5120136"/>
            <a:ext cx="311626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CL" altLang="es-CL" b="1" dirty="0" smtClean="0">
                <a:latin typeface="Arial" panose="020B0604020202020204" pitchFamily="34" charset="0"/>
                <a:cs typeface="Arial" panose="020B0604020202020204" pitchFamily="34" charset="0"/>
              </a:rPr>
              <a:t>Pide tú Certificado de Descuento a tu Directorio Regional o Nacional</a:t>
            </a:r>
            <a:endParaRPr lang="es-CL" alt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51" y="1519313"/>
            <a:ext cx="1745550" cy="17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0"/>
          <p:cNvSpPr>
            <a:spLocks noGrp="1" noChangeArrowheads="1"/>
          </p:cNvSpPr>
          <p:nvPr>
            <p:ph type="title"/>
          </p:nvPr>
        </p:nvSpPr>
        <p:spPr>
          <a:xfrm>
            <a:off x="1663701" y="187981"/>
            <a:ext cx="8249556" cy="9326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UY" altLang="es-CL" sz="3600" b="1" dirty="0" smtClean="0">
                <a:solidFill>
                  <a:srgbClr val="C00000"/>
                </a:solidFill>
                <a:latin typeface="Gotham Black" pitchFamily="50" charset="0"/>
              </a:rPr>
              <a:t>Procedimiento del Uso del Convenio, ANEF </a:t>
            </a:r>
            <a:endParaRPr lang="es-ES" altLang="es-CL" sz="3600" b="1" dirty="0" smtClean="0">
              <a:solidFill>
                <a:srgbClr val="C00000"/>
              </a:solidFill>
              <a:latin typeface="Gotham Black" pitchFamily="50" charset="0"/>
            </a:endParaRPr>
          </a:p>
        </p:txBody>
      </p:sp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1568606" y="2409957"/>
            <a:ext cx="5257799" cy="358444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s-MX" dirty="0" smtClean="0"/>
              <a:t>Enviar un correo electrónico a su  asociación, solicitando un certificado de socio ANEF: </a:t>
            </a:r>
            <a:r>
              <a:rPr lang="es-MX" sz="1800" dirty="0" smtClean="0"/>
              <a:t>(</a:t>
            </a:r>
            <a:r>
              <a:rPr lang="es-MX" sz="1800" dirty="0" smtClean="0">
                <a:hlinkClick r:id="rId2"/>
              </a:rPr>
              <a:t>INFO@ANEF.CL</a:t>
            </a:r>
            <a:r>
              <a:rPr lang="es-MX" sz="1800" dirty="0" smtClean="0"/>
              <a:t>).</a:t>
            </a:r>
            <a:endParaRPr lang="es-MX" sz="1800" dirty="0"/>
          </a:p>
          <a:p>
            <a:pPr>
              <a:defRPr/>
            </a:pPr>
            <a:r>
              <a:rPr lang="es-MX" dirty="0" smtClean="0"/>
              <a:t>Indicar en el correo:</a:t>
            </a:r>
          </a:p>
          <a:p>
            <a:pPr lvl="1">
              <a:defRPr/>
            </a:pPr>
            <a:r>
              <a:rPr lang="es-MX" dirty="0" smtClean="0"/>
              <a:t>Nombre completo</a:t>
            </a:r>
          </a:p>
          <a:p>
            <a:pPr lvl="1">
              <a:defRPr/>
            </a:pPr>
            <a:r>
              <a:rPr lang="es-MX" dirty="0" smtClean="0"/>
              <a:t>RUT del socio(a)</a:t>
            </a:r>
          </a:p>
          <a:p>
            <a:pPr lvl="1">
              <a:defRPr/>
            </a:pPr>
            <a:r>
              <a:rPr lang="es-MX" dirty="0" smtClean="0"/>
              <a:t>Casa de estudio</a:t>
            </a:r>
            <a:endParaRPr lang="es-CL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294967295"/>
          </p:nvPr>
        </p:nvSpPr>
        <p:spPr>
          <a:xfrm>
            <a:off x="7064341" y="2381382"/>
            <a:ext cx="4695825" cy="35845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MX" dirty="0" smtClean="0"/>
              <a:t>Debe enviar </a:t>
            </a:r>
          </a:p>
          <a:p>
            <a:pPr lvl="1">
              <a:defRPr/>
            </a:pPr>
            <a:r>
              <a:rPr lang="es-MX" dirty="0" smtClean="0"/>
              <a:t>Nombre</a:t>
            </a:r>
          </a:p>
          <a:p>
            <a:pPr lvl="1">
              <a:defRPr/>
            </a:pPr>
            <a:r>
              <a:rPr lang="es-MX" dirty="0" smtClean="0"/>
              <a:t>RUT</a:t>
            </a:r>
          </a:p>
          <a:p>
            <a:pPr lvl="1">
              <a:defRPr/>
            </a:pPr>
            <a:r>
              <a:rPr lang="es-MX" dirty="0" smtClean="0"/>
              <a:t>Indicar el parentesco</a:t>
            </a:r>
          </a:p>
          <a:p>
            <a:pPr lvl="1">
              <a:defRPr/>
            </a:pPr>
            <a:r>
              <a:rPr lang="es-MX" dirty="0" smtClean="0"/>
              <a:t>Señalar casa de estudios</a:t>
            </a:r>
          </a:p>
          <a:p>
            <a:pPr>
              <a:defRPr/>
            </a:pPr>
            <a:r>
              <a:rPr lang="es-MX" dirty="0" smtClean="0"/>
              <a:t>Si es de la casa de estudios la Universidad de los Lagos, debe agregar desde que año es socio(a)</a:t>
            </a:r>
            <a:endParaRPr lang="es-CL" dirty="0"/>
          </a:p>
        </p:txBody>
      </p:sp>
      <p:sp>
        <p:nvSpPr>
          <p:cNvPr id="8" name="Marcador de texto 9"/>
          <p:cNvSpPr txBox="1">
            <a:spLocks/>
          </p:cNvSpPr>
          <p:nvPr/>
        </p:nvSpPr>
        <p:spPr>
          <a:xfrm>
            <a:off x="1568606" y="1316442"/>
            <a:ext cx="5257799" cy="89774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s-MX" sz="2400" b="1" dirty="0" smtClean="0"/>
              <a:t>Los socios interesados en estudiar y HACER USO de este beneficio deben:</a:t>
            </a:r>
            <a:endParaRPr lang="es-CL" sz="2400" b="1" dirty="0"/>
          </a:p>
        </p:txBody>
      </p:sp>
      <p:sp>
        <p:nvSpPr>
          <p:cNvPr id="12" name="Marcador de texto 11"/>
          <p:cNvSpPr txBox="1">
            <a:spLocks/>
          </p:cNvSpPr>
          <p:nvPr/>
        </p:nvSpPr>
        <p:spPr>
          <a:xfrm>
            <a:off x="7064341" y="1336269"/>
            <a:ext cx="4695857" cy="8992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MX" sz="2400" b="1" dirty="0" smtClean="0"/>
              <a:t>Si el beneficiario/a es carga y/o cónyuge:</a:t>
            </a:r>
            <a:endParaRPr lang="es-CL" sz="2400" b="1" dirty="0"/>
          </a:p>
        </p:txBody>
      </p:sp>
      <p:sp>
        <p:nvSpPr>
          <p:cNvPr id="23" name="Rectángulo 22"/>
          <p:cNvSpPr/>
          <p:nvPr/>
        </p:nvSpPr>
        <p:spPr>
          <a:xfrm rot="16200000">
            <a:off x="-1533874" y="3531493"/>
            <a:ext cx="5205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8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Universidades - Institutos</a:t>
            </a:r>
            <a:endParaRPr lang="es-CL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771" y="120716"/>
            <a:ext cx="1077686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fenaedup octubr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3C48590-582A-49A9-8F08-59C68F118E62}" vid="{0E3FBB2C-4C06-423A-B065-CE25B0521CD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fenaedup octubre 2</Template>
  <TotalTime>1915</TotalTime>
  <Words>343</Words>
  <Application>Microsoft Office PowerPoint</Application>
  <PresentationFormat>Panorámica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Bebas Neue</vt:lpstr>
      <vt:lpstr>Calibri</vt:lpstr>
      <vt:lpstr>Calibri Light</vt:lpstr>
      <vt:lpstr>Gotham Black</vt:lpstr>
      <vt:lpstr>Verdana</vt:lpstr>
      <vt:lpstr>Presentación fenaedup octubre 2</vt:lpstr>
      <vt:lpstr>Convenio Biblioteca Mineduc</vt:lpstr>
      <vt:lpstr>Convenio Universidad Mayor </vt:lpstr>
      <vt:lpstr>Convenio Colaboración ASFUNCO</vt:lpstr>
      <vt:lpstr>Convenio Magister USACH  (ANEF)</vt:lpstr>
      <vt:lpstr>Presentación de PowerPoint</vt:lpstr>
      <vt:lpstr>Convenio Universidad – Instituto - (ANEF)</vt:lpstr>
      <vt:lpstr>Convenio Universidad – Instituto - (ANEF)</vt:lpstr>
      <vt:lpstr>Convenio Universidad – Instituto - (ANEF)</vt:lpstr>
      <vt:lpstr>Procedimiento del Uso del Convenio, ANEF 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Robinson Bozo Godoy</dc:creator>
  <cp:lastModifiedBy>Jorge Robinson Bozo Godoy</cp:lastModifiedBy>
  <cp:revision>167</cp:revision>
  <dcterms:created xsi:type="dcterms:W3CDTF">2017-03-20T12:14:14Z</dcterms:created>
  <dcterms:modified xsi:type="dcterms:W3CDTF">2022-08-24T14:54:20Z</dcterms:modified>
</cp:coreProperties>
</file>